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306" r:id="rId43"/>
    <p:sldId id="300" r:id="rId44"/>
    <p:sldId id="301" r:id="rId45"/>
    <p:sldId id="302" r:id="rId46"/>
    <p:sldId id="303" r:id="rId47"/>
    <p:sldId id="304" r:id="rId48"/>
    <p:sldId id="305" r:id="rId49"/>
    <p:sldId id="307" r:id="rId50"/>
    <p:sldId id="308" r:id="rId51"/>
    <p:sldId id="309" r:id="rId52"/>
    <p:sldId id="31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72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0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5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3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5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0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46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93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rshithakumesh/Shellprojects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8BF01-D51B-DDA2-9A90-713F1AFC7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856" y="934541"/>
            <a:ext cx="10329631" cy="4992275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5794"/>
              <a:gd name="connsiteY0" fmla="*/ 1551223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17333 w 9985794"/>
              <a:gd name="connsiteY0" fmla="*/ 1686702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1 w 9985794"/>
              <a:gd name="connsiteY0" fmla="*/ 1686702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1" y="1686702"/>
                </a:moveTo>
                <a:cubicBezTo>
                  <a:pt x="1" y="1124468"/>
                  <a:pt x="0" y="562234"/>
                  <a:pt x="0" y="0"/>
                </a:cubicBez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6163D-2828-65D8-12A2-FF7819249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498165"/>
            <a:ext cx="8651598" cy="2016326"/>
          </a:xfrm>
          <a:noFill/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JOURNEY PPT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09B3B-C7AC-72ED-640C-DFF80713F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536336" cy="619145"/>
          </a:xfrm>
          <a:noFill/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   Harshitha K U</a:t>
            </a:r>
          </a:p>
        </p:txBody>
      </p:sp>
    </p:spTree>
    <p:extLst>
      <p:ext uri="{BB962C8B-B14F-4D97-AF65-F5344CB8AC3E}">
        <p14:creationId xmlns:p14="http://schemas.microsoft.com/office/powerpoint/2010/main" val="38380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C31A72-CF67-5769-53C7-7313DB690C63}"/>
              </a:ext>
            </a:extLst>
          </p:cNvPr>
          <p:cNvSpPr txBox="1"/>
          <p:nvPr/>
        </p:nvSpPr>
        <p:spPr>
          <a:xfrm>
            <a:off x="503434" y="565080"/>
            <a:ext cx="11394040" cy="4633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Data Fundamentals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Database, DBMS, </a:t>
            </a:r>
            <a:r>
              <a:rPr lang="en-US" sz="2400" dirty="0" err="1"/>
              <a:t>Datalakes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Operation support system and Decision support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Datawarehouse is a collection of database that is subject oriented and integrated.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Mining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Modelling and Dimension modelling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OLTP vs OLAP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5612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8539BB-9A39-8BA1-28F6-3EE17243CD17}"/>
              </a:ext>
            </a:extLst>
          </p:cNvPr>
          <p:cNvSpPr txBox="1"/>
          <p:nvPr/>
        </p:nvSpPr>
        <p:spPr>
          <a:xfrm>
            <a:off x="811658" y="760287"/>
            <a:ext cx="10818687" cy="5280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Azure SQL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Creation of Tables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Insertion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Working on queries related to Fetching, </a:t>
            </a:r>
            <a:r>
              <a:rPr lang="en-US" sz="2400" dirty="0" err="1"/>
              <a:t>updation</a:t>
            </a:r>
            <a:r>
              <a:rPr lang="en-US" sz="24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Structured, Unstructured and </a:t>
            </a:r>
            <a:r>
              <a:rPr lang="en-US" sz="2400" dirty="0" err="1"/>
              <a:t>SemiStructured</a:t>
            </a:r>
            <a:r>
              <a:rPr lang="en-US" sz="2400" dirty="0"/>
              <a:t>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Join, Insert, Delete, Update.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Creation of SQL database in Azure portal.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643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9059F-753C-FF18-CBFE-44CA00A8F99D}"/>
              </a:ext>
            </a:extLst>
          </p:cNvPr>
          <p:cNvSpPr txBox="1"/>
          <p:nvPr/>
        </p:nvSpPr>
        <p:spPr>
          <a:xfrm>
            <a:off x="410966" y="678094"/>
            <a:ext cx="11352944" cy="4459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Key value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Document oriented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Wide columnar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Graph based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DataWarehouse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ETL Tool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Analysis Tool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0881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51046C-B046-E6B1-86C6-58C91505305C}"/>
              </a:ext>
            </a:extLst>
          </p:cNvPr>
          <p:cNvSpPr txBox="1"/>
          <p:nvPr/>
        </p:nvSpPr>
        <p:spPr>
          <a:xfrm>
            <a:off x="503339" y="394283"/>
            <a:ext cx="8638564" cy="87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Creation of a Data Factory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3363D8-9EF2-FEFA-055B-F1E223DFA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1" y="964734"/>
            <a:ext cx="6270330" cy="3918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B53494-EFF3-0093-FC6C-077DAA94C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935" y="2797627"/>
            <a:ext cx="6068037" cy="37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87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7E5014-D969-95D0-C53D-844FBEFB4BAC}"/>
              </a:ext>
            </a:extLst>
          </p:cNvPr>
          <p:cNvSpPr txBox="1"/>
          <p:nvPr/>
        </p:nvSpPr>
        <p:spPr>
          <a:xfrm>
            <a:off x="240486" y="234892"/>
            <a:ext cx="11115534" cy="87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Azure Storage Account creation and creation of a container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8083C-3903-9DE2-2BCB-6A04B5E2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5" y="729842"/>
            <a:ext cx="6617235" cy="4135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91F67-069D-F693-A715-315E6D6E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08" y="3029473"/>
            <a:ext cx="5763236" cy="36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35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01EDF-D355-4691-854F-783E98BF349B}"/>
              </a:ext>
            </a:extLst>
          </p:cNvPr>
          <p:cNvSpPr txBox="1"/>
          <p:nvPr/>
        </p:nvSpPr>
        <p:spPr>
          <a:xfrm>
            <a:off x="620785" y="729843"/>
            <a:ext cx="8521118" cy="550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Azure storage type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*Introduction to Azure storage in Microsoft Azure portal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*Azure storage redundancy option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*Azure blob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*Data Lake Gen2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*Container concept, File share, Queue and tables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*Create data lake gen2 and manage it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*Compare Data Lake Storage Gen2 and Azure Blob Storage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767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01EDF-D355-4691-854F-783E98BF349B}"/>
              </a:ext>
            </a:extLst>
          </p:cNvPr>
          <p:cNvSpPr txBox="1"/>
          <p:nvPr/>
        </p:nvSpPr>
        <p:spPr>
          <a:xfrm>
            <a:off x="595618" y="667763"/>
            <a:ext cx="8521118" cy="613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Azure storage type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*Access and authentication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*Secure Access to Azure Storage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 upload data into data lake gen2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*Azure Data Factory introduction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*ELT vs ETL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*Dataset , Integration run time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*parameters, system variables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*Pipeline, pipeline chaining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7971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01EDF-D355-4691-854F-783E98BF349B}"/>
              </a:ext>
            </a:extLst>
          </p:cNvPr>
          <p:cNvSpPr txBox="1"/>
          <p:nvPr/>
        </p:nvSpPr>
        <p:spPr>
          <a:xfrm>
            <a:off x="595618" y="667763"/>
            <a:ext cx="8521118" cy="550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Azure Data Factory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*ADF components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*Copy Data Flow activity in ADF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*Linked services, Input &amp; Output Data Set in ADF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*Control Flow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*Get Metadata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*Filter and If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*Wait and foreach loop activity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5594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01EDF-D355-4691-854F-783E98BF349B}"/>
              </a:ext>
            </a:extLst>
          </p:cNvPr>
          <p:cNvSpPr txBox="1"/>
          <p:nvPr/>
        </p:nvSpPr>
        <p:spPr>
          <a:xfrm>
            <a:off x="595617" y="667763"/>
            <a:ext cx="11148969" cy="606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Azure Data Factory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*Mapping Dataflow Transformation ,source transformation, sink transformation, surrogate key transformation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*Conditional split transformation, Derived column transformation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*API- based Integration : Understanding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*Exploring the API – based Integration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*Introduction to CDC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*Understanding CDC in context of database and system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*Use cases for CDC and its benefits in integration scenarios.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13248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01EDF-D355-4691-854F-783E98BF349B}"/>
              </a:ext>
            </a:extLst>
          </p:cNvPr>
          <p:cNvSpPr txBox="1"/>
          <p:nvPr/>
        </p:nvSpPr>
        <p:spPr>
          <a:xfrm>
            <a:off x="595617" y="667763"/>
            <a:ext cx="11148969" cy="613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Azure Data Factory Day-3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*Hands-on on </a:t>
            </a:r>
            <a:r>
              <a:rPr lang="en-US" sz="2400" kern="0" dirty="0" err="1"/>
              <a:t>sql</a:t>
            </a:r>
            <a:r>
              <a:rPr lang="en-US" sz="2400" kern="0" dirty="0"/>
              <a:t> database creation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*loading the tables into the storage account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*Creation of pipeline for </a:t>
            </a:r>
            <a:r>
              <a:rPr lang="en-US" sz="2400" kern="0" dirty="0" err="1"/>
              <a:t>sql</a:t>
            </a:r>
            <a:r>
              <a:rPr lang="en-US" sz="2400" kern="0" dirty="0"/>
              <a:t> database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*Fetching, updating rows of a table and getting affected in </a:t>
            </a:r>
            <a:r>
              <a:rPr lang="en-US" sz="2400" kern="0" dirty="0" err="1"/>
              <a:t>adf</a:t>
            </a:r>
            <a:r>
              <a:rPr lang="en-US" sz="2400" kern="0" dirty="0"/>
              <a:t> and </a:t>
            </a:r>
            <a:r>
              <a:rPr lang="en-US" sz="2400" kern="0" dirty="0" err="1"/>
              <a:t>datastorage</a:t>
            </a:r>
            <a:endParaRPr lang="en-US" sz="24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*Creating the dataflow and </a:t>
            </a:r>
            <a:r>
              <a:rPr lang="en-US" sz="2400" kern="0" dirty="0" err="1"/>
              <a:t>cdc</a:t>
            </a:r>
            <a:r>
              <a:rPr lang="en-US" sz="2400" kern="0" dirty="0"/>
              <a:t> for the instances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*Debugging and triggering the dataflow and </a:t>
            </a:r>
            <a:r>
              <a:rPr lang="en-US" sz="2400" kern="0" dirty="0" err="1"/>
              <a:t>cdc</a:t>
            </a:r>
            <a:endParaRPr lang="en-US" sz="24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</a:t>
            </a:r>
            <a:r>
              <a:rPr lang="en-US" sz="2400" kern="0" dirty="0" err="1"/>
              <a:t>Repitation</a:t>
            </a:r>
            <a:r>
              <a:rPr lang="en-US" sz="2400" kern="0" dirty="0"/>
              <a:t> of whole one week concepts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*Creating the automation account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836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400692" y="184936"/>
            <a:ext cx="11537879" cy="712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SOFT SKILLS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Professional </a:t>
            </a:r>
            <a:r>
              <a:rPr lang="en-US" sz="2800" dirty="0" err="1"/>
              <a:t>Behaviour</a:t>
            </a:r>
            <a:r>
              <a:rPr lang="en-US" sz="28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Business Etiquette for chat, video and call.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Team work.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Having Trust in others.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Body Language.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Email formatting.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Fixed mindset v/s Growth mindset.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Leadership Quality.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Focus.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4318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7A2595-5F08-1955-04A5-60FE99DCCC8C}"/>
              </a:ext>
            </a:extLst>
          </p:cNvPr>
          <p:cNvSpPr txBox="1"/>
          <p:nvPr/>
        </p:nvSpPr>
        <p:spPr>
          <a:xfrm>
            <a:off x="423179" y="402673"/>
            <a:ext cx="8718724" cy="58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67D67-9EB6-832F-42A3-83E78FF6C9EB}"/>
              </a:ext>
            </a:extLst>
          </p:cNvPr>
          <p:cNvSpPr txBox="1"/>
          <p:nvPr/>
        </p:nvSpPr>
        <p:spPr>
          <a:xfrm>
            <a:off x="696286" y="1107347"/>
            <a:ext cx="9806731" cy="422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sz="18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1800" kern="0" dirty="0"/>
              <a:t>*</a:t>
            </a:r>
            <a:r>
              <a:rPr lang="en-US" sz="2400" kern="0" dirty="0"/>
              <a:t>Creation of azure synapse analytics account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*It uses ADLS for the storage of the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*Linkage to the Azure SQL and ADLS for storage of the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*Data Ingestion and Preparation.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*Perform data preparation tasks.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*Creating the automation account</a:t>
            </a:r>
          </a:p>
        </p:txBody>
      </p:sp>
    </p:spTree>
    <p:extLst>
      <p:ext uri="{BB962C8B-B14F-4D97-AF65-F5344CB8AC3E}">
        <p14:creationId xmlns:p14="http://schemas.microsoft.com/office/powerpoint/2010/main" val="3265815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531E4-E02D-5F4B-E1A6-1F38644E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" y="912556"/>
            <a:ext cx="6371904" cy="3982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7A2595-5F08-1955-04A5-60FE99DCCC8C}"/>
              </a:ext>
            </a:extLst>
          </p:cNvPr>
          <p:cNvSpPr txBox="1"/>
          <p:nvPr/>
        </p:nvSpPr>
        <p:spPr>
          <a:xfrm>
            <a:off x="423179" y="453007"/>
            <a:ext cx="8718724" cy="45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1800" kern="0" dirty="0"/>
              <a:t>Azure </a:t>
            </a:r>
            <a:r>
              <a:rPr lang="en-US" kern="0" dirty="0"/>
              <a:t>Synapse Analytics</a:t>
            </a:r>
            <a:endParaRPr lang="en-US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C66E8D-F7EA-F93D-DFCB-4C3D0437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421" y="2699973"/>
            <a:ext cx="7217279" cy="38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22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7A2595-5F08-1955-04A5-60FE99DCCC8C}"/>
              </a:ext>
            </a:extLst>
          </p:cNvPr>
          <p:cNvSpPr txBox="1"/>
          <p:nvPr/>
        </p:nvSpPr>
        <p:spPr>
          <a:xfrm>
            <a:off x="423179" y="402673"/>
            <a:ext cx="8718724" cy="58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67D67-9EB6-832F-42A3-83E78FF6C9EB}"/>
              </a:ext>
            </a:extLst>
          </p:cNvPr>
          <p:cNvSpPr txBox="1"/>
          <p:nvPr/>
        </p:nvSpPr>
        <p:spPr>
          <a:xfrm>
            <a:off x="352338" y="318782"/>
            <a:ext cx="11669086" cy="8030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sz="18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sz="18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1800" kern="0" dirty="0"/>
              <a:t>*</a:t>
            </a:r>
            <a:r>
              <a:rPr lang="en-US" sz="2400" kern="0" dirty="0"/>
              <a:t>Data visualization tool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*Used for making </a:t>
            </a:r>
            <a:r>
              <a:rPr lang="en-US" sz="2400" kern="0" dirty="0" err="1"/>
              <a:t>reports,dashboards</a:t>
            </a:r>
            <a:endParaRPr lang="en-US" sz="24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*Gives many meaningful insights about the data.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*Most powerful tool for gaining knowledge about the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*BI stands for business intelligence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*worked on </a:t>
            </a:r>
            <a:r>
              <a:rPr lang="en-US" sz="2400" kern="0" dirty="0" err="1"/>
              <a:t>sql</a:t>
            </a:r>
            <a:r>
              <a:rPr lang="en-US" sz="2400" kern="0" dirty="0"/>
              <a:t> server management studio for connecting the data from the server end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*creating relationships between tables and hierarchies inside the table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*Load the </a:t>
            </a:r>
            <a:r>
              <a:rPr lang="en-US" sz="2400" kern="0" dirty="0" err="1"/>
              <a:t>data,Transform</a:t>
            </a:r>
            <a:r>
              <a:rPr lang="en-US" sz="2400" kern="0" dirty="0"/>
              <a:t> the data like </a:t>
            </a:r>
            <a:r>
              <a:rPr lang="en-US" sz="2400" kern="0" dirty="0" err="1"/>
              <a:t>cleaning,removing</a:t>
            </a:r>
            <a:r>
              <a:rPr lang="en-US" sz="2400" kern="0" dirty="0"/>
              <a:t> the duplicate </a:t>
            </a:r>
            <a:r>
              <a:rPr lang="en-US" sz="2400" kern="0" dirty="0" err="1"/>
              <a:t>rows,filtering</a:t>
            </a:r>
            <a:r>
              <a:rPr lang="en-US" sz="2400" kern="0" dirty="0"/>
              <a:t> and removal of null values.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722395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ie chart&#10;&#10;Description automatically generated">
            <a:extLst>
              <a:ext uri="{FF2B5EF4-FFF2-40B4-BE49-F238E27FC236}">
                <a16:creationId xmlns:a16="http://schemas.microsoft.com/office/drawing/2014/main" id="{67EBD4E6-77FC-F96A-B45B-0259F9FB1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5" y="328080"/>
            <a:ext cx="5994400" cy="3746500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F2A537CE-FEA4-56DD-0280-8E91232A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06" y="2600387"/>
            <a:ext cx="59944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41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B3C240-E3CB-EF32-5836-3F840B2BA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233857"/>
            <a:ext cx="6638331" cy="4148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354D7-0A6B-CC4E-2061-832CD062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511" y="2475186"/>
            <a:ext cx="6638331" cy="41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09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6DA69-DFB4-2E3A-631D-F5453E0B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42" y="256856"/>
            <a:ext cx="6822037" cy="4263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765F6-516C-0EC4-61B4-4C5B4FFC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28" y="2229490"/>
            <a:ext cx="6994646" cy="43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63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0EB24B-49D8-2A92-E22B-5EFC2341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8" y="210620"/>
            <a:ext cx="7167252" cy="4479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A359C-E209-5D06-E3F7-5FFEA127C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42" y="2599362"/>
            <a:ext cx="6476829" cy="40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5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92E22-A4D1-43E0-8BCE-69FA28E6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59" y="441789"/>
            <a:ext cx="6818615" cy="42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72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8A1585-C2D6-8947-8DD1-BE38C46FACCF}"/>
              </a:ext>
            </a:extLst>
          </p:cNvPr>
          <p:cNvSpPr txBox="1"/>
          <p:nvPr/>
        </p:nvSpPr>
        <p:spPr>
          <a:xfrm>
            <a:off x="671119" y="645952"/>
            <a:ext cx="1070435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kern="0" dirty="0"/>
              <a:t>Python</a:t>
            </a:r>
            <a:endParaRPr lang="en-US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411061" y="1224792"/>
            <a:ext cx="11534862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kern="0" dirty="0"/>
              <a:t> </a:t>
            </a:r>
            <a:r>
              <a:rPr lang="en-US" sz="2800" kern="0" dirty="0"/>
              <a:t>*pandas library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Numpy</a:t>
            </a:r>
            <a:r>
              <a:rPr lang="en-US" sz="2800" kern="0" dirty="0"/>
              <a:t> library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*Matplotlib library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*Different datatypes like </a:t>
            </a:r>
            <a:r>
              <a:rPr lang="en-US" sz="2800" kern="0" dirty="0" err="1"/>
              <a:t>integer,float,boolean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*Data structures like </a:t>
            </a:r>
            <a:r>
              <a:rPr lang="en-US" sz="2800" kern="0" dirty="0" err="1"/>
              <a:t>list,tuple,set,dictionary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*Features of python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*Positional and keyword arguments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*Sea born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82064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32095" y="637562"/>
            <a:ext cx="11727809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args</a:t>
            </a:r>
            <a:r>
              <a:rPr lang="en-US" sz="2800" kern="0" dirty="0"/>
              <a:t> and </a:t>
            </a:r>
            <a:r>
              <a:rPr lang="en-US" sz="2800" kern="0" dirty="0" err="1"/>
              <a:t>kwargs</a:t>
            </a:r>
            <a:r>
              <a:rPr lang="en-US" sz="2800" kern="0" dirty="0"/>
              <a:t> functions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*lambda function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*Different visualization charts like box chart, scatter chart.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*Scikit-learn, </a:t>
            </a:r>
            <a:r>
              <a:rPr lang="en-US" sz="2800" kern="0" dirty="0" err="1"/>
              <a:t>Scipy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Nesting,iteration,range</a:t>
            </a:r>
            <a:r>
              <a:rPr lang="en-US" sz="2800" kern="0" dirty="0"/>
              <a:t>() function.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*User defined function.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5453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616449" y="657546"/>
            <a:ext cx="11322122" cy="464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BUSINESS ANALYSIS AND AGILE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Learnt about business analysis and advantages of using Agile Methodology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Differences between Functional and Non Functional Requirements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Functional requirements is all about what can be done which is visible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Non Functional requirements is about </a:t>
            </a:r>
            <a:r>
              <a:rPr lang="en-US" sz="2400" dirty="0" err="1"/>
              <a:t>security,performance,scalability</a:t>
            </a:r>
            <a:r>
              <a:rPr lang="en-US" sz="2400" dirty="0"/>
              <a:t> and others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Scrum method and </a:t>
            </a:r>
            <a:r>
              <a:rPr lang="en-US" sz="2400" dirty="0" err="1"/>
              <a:t>Kanaban</a:t>
            </a:r>
            <a:r>
              <a:rPr lang="en-US" sz="2400" dirty="0"/>
              <a:t> method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Product Backlog and sprint backlog</a:t>
            </a:r>
          </a:p>
        </p:txBody>
      </p:sp>
    </p:spTree>
    <p:extLst>
      <p:ext uri="{BB962C8B-B14F-4D97-AF65-F5344CB8AC3E}">
        <p14:creationId xmlns:p14="http://schemas.microsoft.com/office/powerpoint/2010/main" val="3294911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32095" y="637562"/>
            <a:ext cx="11727809" cy="10710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 err="1"/>
              <a:t>Pyspark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*Unified data analytical tool for the large amount of data.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*Different clusters like </a:t>
            </a:r>
            <a:r>
              <a:rPr lang="en-US" sz="2800" kern="0" dirty="0" err="1"/>
              <a:t>Kubernetes,Mesos,standalone</a:t>
            </a:r>
            <a:r>
              <a:rPr lang="en-US" sz="2800" kern="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*Transformation and Action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*Different works like batch data </a:t>
            </a:r>
            <a:r>
              <a:rPr lang="en-US" sz="2800" kern="0" dirty="0" err="1"/>
              <a:t>processing,real</a:t>
            </a:r>
            <a:r>
              <a:rPr lang="en-US" sz="2800" kern="0" dirty="0"/>
              <a:t> time </a:t>
            </a:r>
            <a:r>
              <a:rPr lang="en-US" sz="2800" kern="0" dirty="0" err="1"/>
              <a:t>processing,machine</a:t>
            </a:r>
            <a:r>
              <a:rPr lang="en-US" sz="2800" kern="0" dirty="0"/>
              <a:t> learning and graph related processing named Graphix.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Architecture,components</a:t>
            </a:r>
            <a:r>
              <a:rPr lang="en-US" sz="2800" kern="0" dirty="0"/>
              <a:t> of </a:t>
            </a:r>
            <a:r>
              <a:rPr lang="en-US" sz="2800" kern="0" dirty="0" err="1"/>
              <a:t>pyspark</a:t>
            </a:r>
            <a:r>
              <a:rPr lang="en-US" sz="2800" kern="0" dirty="0"/>
              <a:t> like </a:t>
            </a:r>
            <a:r>
              <a:rPr lang="en-US" sz="2800" kern="0" dirty="0" err="1"/>
              <a:t>jobs,stages,task</a:t>
            </a:r>
            <a:r>
              <a:rPr lang="en-US" sz="2800" kern="0" dirty="0"/>
              <a:t> and many other.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*collect() performed on resilient distribution dataset.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*show() performed on dataset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729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92279" y="209725"/>
            <a:ext cx="11867625" cy="13942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*count(),filter(),</a:t>
            </a:r>
            <a:r>
              <a:rPr lang="en-US" sz="2800" kern="0" dirty="0" err="1"/>
              <a:t>dropDuplicates,first</a:t>
            </a:r>
            <a:r>
              <a:rPr lang="en-US" sz="2800" kern="0" dirty="0"/>
              <a:t>(),head(),tail()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*Basic syntax is spark.read.csv(file path)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*In the above syntax other options like header true, </a:t>
            </a:r>
            <a:r>
              <a:rPr lang="en-US" sz="2800" kern="0" dirty="0" err="1"/>
              <a:t>inferSchema</a:t>
            </a:r>
            <a:r>
              <a:rPr lang="en-US" sz="2800" kern="0" dirty="0"/>
              <a:t> </a:t>
            </a:r>
            <a:r>
              <a:rPr lang="en-US" sz="2800" kern="0" dirty="0" err="1"/>
              <a:t>true,printSchema,spark</a:t>
            </a:r>
            <a:r>
              <a:rPr lang="en-US" sz="2800" kern="0" dirty="0"/>
              <a:t> session </a:t>
            </a:r>
            <a:r>
              <a:rPr lang="en-US" sz="2800" kern="0" dirty="0" err="1"/>
              <a:t>creation,stoping</a:t>
            </a:r>
            <a:r>
              <a:rPr lang="en-US" sz="2800" kern="0" dirty="0"/>
              <a:t> the spark </a:t>
            </a:r>
            <a:r>
              <a:rPr lang="en-US" sz="2800" kern="0" dirty="0" err="1"/>
              <a:t>session,creation</a:t>
            </a:r>
            <a:r>
              <a:rPr lang="en-US" sz="2800" kern="0" dirty="0"/>
              <a:t> of </a:t>
            </a:r>
            <a:r>
              <a:rPr lang="en-US" sz="2800" kern="0" dirty="0" err="1"/>
              <a:t>dataframe</a:t>
            </a:r>
            <a:r>
              <a:rPr lang="en-US" sz="2800" kern="0" dirty="0"/>
              <a:t> and displaying the content.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*spark-</a:t>
            </a:r>
            <a:r>
              <a:rPr lang="en-US" sz="2800" kern="0" dirty="0" err="1"/>
              <a:t>sql</a:t>
            </a:r>
            <a:r>
              <a:rPr lang="en-US" sz="2800" kern="0" dirty="0"/>
              <a:t> entry into terminal and executing basic </a:t>
            </a:r>
            <a:r>
              <a:rPr lang="en-US" sz="2800" kern="0" dirty="0" err="1"/>
              <a:t>sql</a:t>
            </a:r>
            <a:r>
              <a:rPr lang="en-US" sz="2800" kern="0" dirty="0"/>
              <a:t> queries.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*partition/piece of </a:t>
            </a:r>
            <a:r>
              <a:rPr lang="en-US" sz="2800" kern="0" dirty="0" err="1"/>
              <a:t>code.One</a:t>
            </a:r>
            <a:r>
              <a:rPr lang="en-US" sz="2800" kern="0" dirty="0"/>
              <a:t> partition </a:t>
            </a:r>
            <a:r>
              <a:rPr lang="en-US" sz="2800" kern="0" dirty="0">
                <a:sym typeface="Wingdings" panose="05000000000000000000" pitchFamily="2" charset="2"/>
              </a:rPr>
              <a:t> one task  one executor.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*stage divided into task.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5038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18114" y="209725"/>
            <a:ext cx="11741790" cy="1458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*spark -&gt; polyglot -&gt; multiple languages -&gt; C#,</a:t>
            </a:r>
            <a:r>
              <a:rPr lang="en-US" sz="2800" kern="0" dirty="0" err="1"/>
              <a:t>R,python,scala</a:t>
            </a:r>
            <a:r>
              <a:rPr lang="en-US" sz="2800" kern="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*saving the file or writing the file.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*CRUD operations – </a:t>
            </a:r>
            <a:r>
              <a:rPr lang="en-US" sz="2800" kern="0" dirty="0" err="1"/>
              <a:t>create,read,update</a:t>
            </a:r>
            <a:r>
              <a:rPr lang="en-US" sz="2800" kern="0" dirty="0"/>
              <a:t> and delete 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*syntax for writing the file is </a:t>
            </a:r>
            <a:r>
              <a:rPr lang="en-US" sz="2800" kern="0" dirty="0" err="1"/>
              <a:t>write.format</a:t>
            </a:r>
            <a:r>
              <a:rPr lang="en-US" sz="2800" kern="0" dirty="0"/>
              <a:t>(“”).save(“file path”). In format we can specify </a:t>
            </a:r>
            <a:r>
              <a:rPr lang="en-US" sz="2800" kern="0" dirty="0" err="1"/>
              <a:t>json,parquet,orc</a:t>
            </a:r>
            <a:r>
              <a:rPr lang="en-US" sz="2800" kern="0" dirty="0"/>
              <a:t> </a:t>
            </a:r>
            <a:r>
              <a:rPr lang="en-US" sz="2800" kern="0" dirty="0">
                <a:sym typeface="Wingdings" panose="05000000000000000000" pitchFamily="2" charset="2"/>
              </a:rPr>
              <a:t> optimized row </a:t>
            </a:r>
            <a:r>
              <a:rPr lang="en-US" sz="2800" kern="0" dirty="0" err="1">
                <a:sym typeface="Wingdings" panose="05000000000000000000" pitchFamily="2" charset="2"/>
              </a:rPr>
              <a:t>columner</a:t>
            </a:r>
            <a:r>
              <a:rPr lang="en-US" sz="2800" kern="0" dirty="0">
                <a:sym typeface="Wingdings" panose="05000000000000000000" pitchFamily="2" charset="2"/>
              </a:rPr>
              <a:t>.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*spark session can be stopped using </a:t>
            </a:r>
            <a:r>
              <a:rPr lang="en-US" sz="2800" kern="0" dirty="0" err="1"/>
              <a:t>spark.stop</a:t>
            </a:r>
            <a:r>
              <a:rPr lang="en-US" sz="2800" kern="0" dirty="0"/>
              <a:t>()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*from </a:t>
            </a:r>
            <a:r>
              <a:rPr lang="en-US" sz="2800" kern="0" dirty="0" err="1"/>
              <a:t>pyspark.sql</a:t>
            </a:r>
            <a:r>
              <a:rPr lang="en-US" sz="2800" kern="0" dirty="0"/>
              <a:t> import </a:t>
            </a:r>
            <a:r>
              <a:rPr lang="en-US" sz="2800" kern="0" dirty="0" err="1"/>
              <a:t>SparkSession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*usage of </a:t>
            </a:r>
            <a:r>
              <a:rPr lang="en-US" sz="2800" kern="0" dirty="0" err="1"/>
              <a:t>pyspark</a:t>
            </a:r>
            <a:r>
              <a:rPr lang="en-US" sz="2800" kern="0" dirty="0"/>
              <a:t> terminal and spark-</a:t>
            </a:r>
            <a:r>
              <a:rPr lang="en-US" sz="2800" kern="0" dirty="0" err="1"/>
              <a:t>sql</a:t>
            </a:r>
            <a:r>
              <a:rPr lang="en-US" sz="2800" kern="0" dirty="0"/>
              <a:t> </a:t>
            </a:r>
            <a:r>
              <a:rPr lang="en-US" sz="2800" kern="0" dirty="0" err="1"/>
              <a:t>terminal.launch</a:t>
            </a:r>
            <a:r>
              <a:rPr lang="en-US" sz="2800" kern="0" dirty="0"/>
              <a:t> of local host to see the execution status of jobs and there task completed </a:t>
            </a:r>
            <a:r>
              <a:rPr lang="en-US" sz="2800" kern="0" dirty="0" err="1"/>
              <a:t>status,storage</a:t>
            </a:r>
            <a:r>
              <a:rPr lang="en-US" sz="2800" kern="0" dirty="0"/>
              <a:t> and many others.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25187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562E8-856A-0FE3-D105-D4E6FE81BF37}"/>
              </a:ext>
            </a:extLst>
          </p:cNvPr>
          <p:cNvSpPr txBox="1"/>
          <p:nvPr/>
        </p:nvSpPr>
        <p:spPr>
          <a:xfrm>
            <a:off x="469783" y="629174"/>
            <a:ext cx="10863743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Azure Data Bricks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D116E-BA10-111B-A126-3235A29B4F44}"/>
              </a:ext>
            </a:extLst>
          </p:cNvPr>
          <p:cNvSpPr txBox="1"/>
          <p:nvPr/>
        </p:nvSpPr>
        <p:spPr>
          <a:xfrm>
            <a:off x="225105" y="1367406"/>
            <a:ext cx="11569816" cy="5187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kern="0" dirty="0"/>
              <a:t>*</a:t>
            </a:r>
            <a:r>
              <a:rPr lang="en-US" sz="2800" kern="0" dirty="0"/>
              <a:t>Creation of a azure data bricks account and launch the workspace.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*Azure data bricks is a commercial application where spark is a open source application.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*Azure data bricks is cloud related one whereas spark is a on-premises application.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*Batch processing and stream processing.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*Reading and writing of the streaming data using </a:t>
            </a:r>
            <a:r>
              <a:rPr lang="en-US" sz="2800" kern="0" dirty="0" err="1"/>
              <a:t>readStream</a:t>
            </a:r>
            <a:r>
              <a:rPr lang="en-US" sz="2800" kern="0" dirty="0"/>
              <a:t> and </a:t>
            </a:r>
            <a:r>
              <a:rPr lang="en-US" sz="2800" kern="0" dirty="0" err="1"/>
              <a:t>writeStream</a:t>
            </a:r>
            <a:r>
              <a:rPr lang="en-US" sz="2800" kern="0" dirty="0"/>
              <a:t> options.</a:t>
            </a:r>
          </a:p>
        </p:txBody>
      </p:sp>
    </p:spTree>
    <p:extLst>
      <p:ext uri="{BB962C8B-B14F-4D97-AF65-F5344CB8AC3E}">
        <p14:creationId xmlns:p14="http://schemas.microsoft.com/office/powerpoint/2010/main" val="1602483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562E8-856A-0FE3-D105-D4E6FE81BF37}"/>
              </a:ext>
            </a:extLst>
          </p:cNvPr>
          <p:cNvSpPr txBox="1"/>
          <p:nvPr/>
        </p:nvSpPr>
        <p:spPr>
          <a:xfrm>
            <a:off x="469783" y="629174"/>
            <a:ext cx="10863743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Azure Data Bricks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69A7D-DCE3-0017-8432-96D0C7FCDEA9}"/>
              </a:ext>
            </a:extLst>
          </p:cNvPr>
          <p:cNvSpPr txBox="1"/>
          <p:nvPr/>
        </p:nvSpPr>
        <p:spPr>
          <a:xfrm>
            <a:off x="360726" y="1568741"/>
            <a:ext cx="11375471" cy="3044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*Azure data bricks using </a:t>
            </a:r>
            <a:r>
              <a:rPr lang="en-US" sz="2800" kern="0" dirty="0" err="1"/>
              <a:t>pyspark</a:t>
            </a:r>
            <a:r>
              <a:rPr lang="en-US" sz="2800" kern="0" dirty="0"/>
              <a:t> and spark </a:t>
            </a:r>
            <a:r>
              <a:rPr lang="en-US" sz="2800" kern="0" dirty="0" err="1"/>
              <a:t>sql</a:t>
            </a:r>
            <a:r>
              <a:rPr lang="en-US" sz="2800" kern="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DataFrames</a:t>
            </a:r>
            <a:r>
              <a:rPr lang="en-US" sz="2800" kern="0" dirty="0"/>
              <a:t> and Data bricks file system in azure data bricks.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*Creation of the notebook and concept of unity catalog.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*Creation of the notebook and concept of unity catalog</a:t>
            </a:r>
            <a:r>
              <a:rPr lang="en-US" sz="1800" kern="0" dirty="0"/>
              <a:t>.</a:t>
            </a:r>
          </a:p>
          <a:p>
            <a:pPr>
              <a:lnSpc>
                <a:spcPct val="150000"/>
              </a:lnSpc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56140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562E8-856A-0FE3-D105-D4E6FE81BF37}"/>
              </a:ext>
            </a:extLst>
          </p:cNvPr>
          <p:cNvSpPr txBox="1"/>
          <p:nvPr/>
        </p:nvSpPr>
        <p:spPr>
          <a:xfrm>
            <a:off x="469783" y="629174"/>
            <a:ext cx="10863743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Azure Containers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69A7D-DCE3-0017-8432-96D0C7FCDEA9}"/>
              </a:ext>
            </a:extLst>
          </p:cNvPr>
          <p:cNvSpPr txBox="1"/>
          <p:nvPr/>
        </p:nvSpPr>
        <p:spPr>
          <a:xfrm>
            <a:off x="360726" y="1568741"/>
            <a:ext cx="11375471" cy="3044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*Docker Containers and Docker images.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*Build a containerized sample analytical web application.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*Container registry.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*Kubernetes deployment and its services.</a:t>
            </a:r>
            <a:endParaRPr lang="en-US" sz="1800" kern="0" dirty="0"/>
          </a:p>
          <a:p>
            <a:pPr>
              <a:lnSpc>
                <a:spcPct val="150000"/>
              </a:lnSpc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768128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562E8-856A-0FE3-D105-D4E6FE81BF37}"/>
              </a:ext>
            </a:extLst>
          </p:cNvPr>
          <p:cNvSpPr txBox="1"/>
          <p:nvPr/>
        </p:nvSpPr>
        <p:spPr>
          <a:xfrm>
            <a:off x="469783" y="629174"/>
            <a:ext cx="10863743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Azure DevOps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69A7D-DCE3-0017-8432-96D0C7FCDEA9}"/>
              </a:ext>
            </a:extLst>
          </p:cNvPr>
          <p:cNvSpPr txBox="1"/>
          <p:nvPr/>
        </p:nvSpPr>
        <p:spPr>
          <a:xfrm>
            <a:off x="360726" y="1568741"/>
            <a:ext cx="11375471" cy="5399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*Development and operations performed continuously.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plan,code,test,deploy,release</a:t>
            </a:r>
            <a:r>
              <a:rPr lang="en-US" sz="2800" kern="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*Three main phases – </a:t>
            </a:r>
            <a:r>
              <a:rPr lang="en-US" sz="2800" kern="0" dirty="0" err="1"/>
              <a:t>Development,Testing</a:t>
            </a:r>
            <a:r>
              <a:rPr lang="en-US" sz="2800" kern="0" dirty="0"/>
              <a:t> and production.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Github</a:t>
            </a:r>
            <a:r>
              <a:rPr lang="en-US" sz="2800" kern="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800" kern="0" dirty="0"/>
              <a:t>*</a:t>
            </a:r>
            <a:r>
              <a:rPr lang="en-US" sz="2800" kern="0" dirty="0"/>
              <a:t>CI/CD practices with </a:t>
            </a:r>
            <a:r>
              <a:rPr lang="en-US" sz="2800" kern="0" dirty="0" err="1"/>
              <a:t>github</a:t>
            </a:r>
            <a:r>
              <a:rPr lang="en-US" sz="2800" kern="0" dirty="0"/>
              <a:t> applications.</a:t>
            </a:r>
          </a:p>
          <a:p>
            <a:pPr>
              <a:lnSpc>
                <a:spcPct val="150000"/>
              </a:lnSpc>
            </a:pPr>
            <a:r>
              <a:rPr lang="en-US" sz="1800" kern="0" dirty="0"/>
              <a:t>*</a:t>
            </a:r>
            <a:r>
              <a:rPr lang="en-US" sz="2800" kern="0" dirty="0"/>
              <a:t>Automation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Github</a:t>
            </a:r>
            <a:r>
              <a:rPr lang="en-US" sz="2800" kern="0" dirty="0"/>
              <a:t> branches and repositories.</a:t>
            </a:r>
          </a:p>
          <a:p>
            <a:pPr>
              <a:lnSpc>
                <a:spcPct val="150000"/>
              </a:lnSpc>
            </a:pPr>
            <a:endParaRPr lang="en-US" sz="1800" kern="0" dirty="0"/>
          </a:p>
          <a:p>
            <a:pPr>
              <a:lnSpc>
                <a:spcPct val="150000"/>
              </a:lnSpc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487219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69A7D-DCE3-0017-8432-96D0C7FCDEA9}"/>
              </a:ext>
            </a:extLst>
          </p:cNvPr>
          <p:cNvSpPr txBox="1"/>
          <p:nvPr/>
        </p:nvSpPr>
        <p:spPr>
          <a:xfrm>
            <a:off x="408264" y="1568741"/>
            <a:ext cx="11375471" cy="346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 Azure ML services and features.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 Machine learning algorithms.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 Managing datasets in azure ML.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*Exploring and visualizing the dataset.</a:t>
            </a:r>
          </a:p>
          <a:p>
            <a:pPr>
              <a:lnSpc>
                <a:spcPct val="150000"/>
              </a:lnSpc>
            </a:pPr>
            <a:endParaRPr lang="en-US" sz="1800" kern="0" dirty="0"/>
          </a:p>
          <a:p>
            <a:pPr>
              <a:lnSpc>
                <a:spcPct val="150000"/>
              </a:lnSpc>
            </a:pPr>
            <a:endParaRPr lang="en-US" sz="18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D7F1C-F07A-E62A-DC1B-FE33C93E4827}"/>
              </a:ext>
            </a:extLst>
          </p:cNvPr>
          <p:cNvSpPr txBox="1"/>
          <p:nvPr/>
        </p:nvSpPr>
        <p:spPr>
          <a:xfrm>
            <a:off x="522214" y="905226"/>
            <a:ext cx="6094602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Azure ML studio</a:t>
            </a:r>
          </a:p>
        </p:txBody>
      </p:sp>
    </p:spTree>
    <p:extLst>
      <p:ext uri="{BB962C8B-B14F-4D97-AF65-F5344CB8AC3E}">
        <p14:creationId xmlns:p14="http://schemas.microsoft.com/office/powerpoint/2010/main" val="3843751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9281FB-F197-5EE8-0D8A-438E98D3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7" y="216017"/>
            <a:ext cx="6187720" cy="38673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A6D0372-B73A-E2CD-CF33-64DDF3C7E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781" y="2646726"/>
            <a:ext cx="6315232" cy="39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3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22A2A2-D4BC-70A0-50FC-E8C81B984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65" y="285226"/>
            <a:ext cx="6120608" cy="382538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1D0103F-23F8-CFC4-523C-4BFDC218A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15" y="2495724"/>
            <a:ext cx="6523280" cy="40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3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616449" y="657546"/>
            <a:ext cx="11322122" cy="50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Sprint Review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Three main pillars in sprint meetings are Scrum Master, Product Owner and Team member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Learnt about the role of Business analyst, Data Architect, Test Architect, Dev team, Product owner and scrum master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Exposed to the practical use of the tool Microsoft Azure which is used for the storage, Networking, pull the code, push the code, epic, user story, tasks and sub tasks.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can collaborate with our team using Microsoft Azure.</a:t>
            </a:r>
          </a:p>
        </p:txBody>
      </p:sp>
    </p:spTree>
    <p:extLst>
      <p:ext uri="{BB962C8B-B14F-4D97-AF65-F5344CB8AC3E}">
        <p14:creationId xmlns:p14="http://schemas.microsoft.com/office/powerpoint/2010/main" val="3445697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1D0C73-A4BD-33F0-668E-85940DBF5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7" y="343182"/>
            <a:ext cx="6470707" cy="404419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F5812CE-DC09-8864-D61A-06317C1EA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43" y="2827091"/>
            <a:ext cx="5858870" cy="36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30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-132173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52D81-CF70-4D1C-AB4C-94A913AD9429}"/>
              </a:ext>
            </a:extLst>
          </p:cNvPr>
          <p:cNvSpPr txBox="1"/>
          <p:nvPr/>
        </p:nvSpPr>
        <p:spPr>
          <a:xfrm>
            <a:off x="2694963" y="2846498"/>
            <a:ext cx="60946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hlinkClick r:id="rId2"/>
              </a:rPr>
              <a:t>harshithakumesh</a:t>
            </a:r>
            <a:r>
              <a:rPr lang="en-US" sz="2200" dirty="0">
                <a:hlinkClick r:id="rId2"/>
              </a:rPr>
              <a:t>/</a:t>
            </a:r>
            <a:r>
              <a:rPr lang="en-US" sz="2200" dirty="0" err="1">
                <a:hlinkClick r:id="rId2"/>
              </a:rPr>
              <a:t>Shellprojects</a:t>
            </a:r>
            <a:r>
              <a:rPr lang="en-US" sz="2200" dirty="0">
                <a:hlinkClick r:id="rId2"/>
              </a:rPr>
              <a:t> (github.com)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B400B-8278-E2A1-3439-8F78E3A7E496}"/>
              </a:ext>
            </a:extLst>
          </p:cNvPr>
          <p:cNvSpPr txBox="1"/>
          <p:nvPr/>
        </p:nvSpPr>
        <p:spPr>
          <a:xfrm>
            <a:off x="1478559" y="1025405"/>
            <a:ext cx="6094602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 err="1"/>
              <a:t>Github</a:t>
            </a:r>
            <a:r>
              <a:rPr lang="en-US" sz="2800" kern="0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2516799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E4999-4865-AA0A-1130-23CEBD129C8B}"/>
              </a:ext>
            </a:extLst>
          </p:cNvPr>
          <p:cNvSpPr txBox="1"/>
          <p:nvPr/>
        </p:nvSpPr>
        <p:spPr>
          <a:xfrm>
            <a:off x="1442720" y="2468125"/>
            <a:ext cx="8985401" cy="1309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                                               Case Study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                   Electric Vehicle Carbon emission Analysis</a:t>
            </a:r>
          </a:p>
        </p:txBody>
      </p:sp>
    </p:spTree>
    <p:extLst>
      <p:ext uri="{BB962C8B-B14F-4D97-AF65-F5344CB8AC3E}">
        <p14:creationId xmlns:p14="http://schemas.microsoft.com/office/powerpoint/2010/main" val="3938020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8BFD139-ADED-8B1C-7410-73A542B920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335581" y="285225"/>
            <a:ext cx="6875244" cy="3867325"/>
          </a:xfrm>
          <a:prstGeom prst="rect">
            <a:avLst/>
          </a:prstGeom>
          <a:noFill/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B6DB48-E1FB-0516-7929-8E092AFF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24" y="2903465"/>
            <a:ext cx="5870895" cy="36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51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FA49BC-7A6C-3AF2-FA40-96D0C14B6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5" y="192947"/>
            <a:ext cx="6214564" cy="388410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6E8A4B4-2433-6BE8-FFFE-1C2F8F425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561" y="2676787"/>
            <a:ext cx="6381226" cy="39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80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4FD8CF3-32A0-F913-F773-4A5F6909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2" y="419448"/>
            <a:ext cx="6319707" cy="3949817"/>
          </a:xfrm>
          <a:prstGeom prst="rect">
            <a:avLst/>
          </a:prstGeom>
        </p:spPr>
      </p:pic>
      <p:pic>
        <p:nvPicPr>
          <p:cNvPr id="13" name="Picture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6762ABB-087C-BEC6-235E-9C7E0A1AE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14" y="2667609"/>
            <a:ext cx="6170102" cy="38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19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8CA038-355C-2A59-8E0A-18504DFBC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3" y="360727"/>
            <a:ext cx="6429322" cy="401832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6BBB42-EEBC-1AA2-EEBC-6A8B572A9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883" y="2743199"/>
            <a:ext cx="6140741" cy="38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85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9E7C11E-0F21-B27F-B714-70C5E1DEC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4" y="327171"/>
            <a:ext cx="6391852" cy="39949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4FB820-8394-6BF8-FDA5-2C01A1178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207" y="2936147"/>
            <a:ext cx="5966250" cy="37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B7D43C-A1EB-4878-2DD3-CAEC03EF8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4" y="302004"/>
            <a:ext cx="6512652" cy="407040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11F49ED-67B0-9E5E-0FFE-A06F1953D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17" y="2787592"/>
            <a:ext cx="6073629" cy="37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91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04BB35-E57E-7FE6-65D9-AB59A08EB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64160"/>
            <a:ext cx="6551168" cy="409448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AA79013-ED9D-43AF-01A4-23B287D3E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71" y="2408013"/>
            <a:ext cx="6811264" cy="42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9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143838" y="184935"/>
            <a:ext cx="12048162" cy="6942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DATABASE MANAGEMENT SYSTEM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Database Management System is a software used to create and maintain the database.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SQL – Structured Query language.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Oracle </a:t>
            </a:r>
            <a:r>
              <a:rPr lang="en-US" sz="2400" dirty="0" err="1"/>
              <a:t>db,Microsoft</a:t>
            </a:r>
            <a:r>
              <a:rPr lang="en-US" sz="2400" dirty="0"/>
              <a:t> </a:t>
            </a:r>
            <a:r>
              <a:rPr lang="en-US" sz="2400" dirty="0" err="1"/>
              <a:t>azure,Jenkins</a:t>
            </a:r>
            <a:r>
              <a:rPr lang="en-US" sz="2400" dirty="0"/>
              <a:t> and many more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Different commands related to DDL,DML,TCL,DCL,DQL.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definition language includes Create, Alter, Drop and Truncate.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manipulation language includes Insert, Delete, Update.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query language includes Select.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Transaction control language includes Grant and Revoke.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Control language includes commit, Rollback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6881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7ABEE6-7988-B06F-346A-03EE46FB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345440"/>
            <a:ext cx="7022592" cy="4389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1AC8F-B585-9688-252B-1972361DF8BB}"/>
              </a:ext>
            </a:extLst>
          </p:cNvPr>
          <p:cNvSpPr txBox="1"/>
          <p:nvPr/>
        </p:nvSpPr>
        <p:spPr>
          <a:xfrm>
            <a:off x="3048000" y="30716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D883232-CD4C-84C0-F225-FCD6464DE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12" y="2232660"/>
            <a:ext cx="7022592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9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1AC8F-B585-9688-252B-1972361DF8BB}"/>
              </a:ext>
            </a:extLst>
          </p:cNvPr>
          <p:cNvSpPr txBox="1"/>
          <p:nvPr/>
        </p:nvSpPr>
        <p:spPr>
          <a:xfrm>
            <a:off x="3048000" y="30716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7E7BDB3-ECA1-E995-EA2F-926B10A89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3" y="378372"/>
            <a:ext cx="7163852" cy="447740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29A4B5-867E-1B0E-206E-1BA4C5E05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93" y="2673863"/>
            <a:ext cx="6385902" cy="399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30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1AC8F-B585-9688-252B-1972361DF8BB}"/>
              </a:ext>
            </a:extLst>
          </p:cNvPr>
          <p:cNvSpPr txBox="1"/>
          <p:nvPr/>
        </p:nvSpPr>
        <p:spPr>
          <a:xfrm>
            <a:off x="3048000" y="30716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968D6-1D0E-CD43-370D-518D4003458B}"/>
              </a:ext>
            </a:extLst>
          </p:cNvPr>
          <p:cNvSpPr txBox="1"/>
          <p:nvPr/>
        </p:nvSpPr>
        <p:spPr>
          <a:xfrm>
            <a:off x="4678959" y="2739856"/>
            <a:ext cx="6094602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393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616449" y="657546"/>
            <a:ext cx="11322122" cy="556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SOFTWARE TESTING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Testing is all about finding defect.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There is no particular role for tester in scrum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Coding and testing happens in a simultaneous manner.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Unit testing, Integration testing ,System testing, Acceptance testing, UI testing, Component testing.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Fitnesse</a:t>
            </a:r>
            <a:r>
              <a:rPr lang="en-US" sz="2400" dirty="0"/>
              <a:t> tool is used for testing.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Customer satisfaction and high level profit can be achieved through testing.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 plan, Test strategy and many other factors are included.</a:t>
            </a:r>
          </a:p>
        </p:txBody>
      </p:sp>
    </p:spTree>
    <p:extLst>
      <p:ext uri="{BB962C8B-B14F-4D97-AF65-F5344CB8AC3E}">
        <p14:creationId xmlns:p14="http://schemas.microsoft.com/office/powerpoint/2010/main" val="358431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616449" y="657546"/>
            <a:ext cx="11322122" cy="51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DevOps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DevOps is a combination of Development and Operations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Development is all about coding. Operations is all about CICD </a:t>
            </a:r>
            <a:r>
              <a:rPr lang="en-US" sz="2400" dirty="0" err="1"/>
              <a:t>i.e</a:t>
            </a:r>
            <a:r>
              <a:rPr lang="en-US" sz="2400" dirty="0"/>
              <a:t> Continuous integration and continuous deployment.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speed of delivering the applications and the services will be increased.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Continuous deployment and continuous feedback.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Work becomes faster and more flexible.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has lot of advantage when compared with the old method.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962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616449" y="657546"/>
            <a:ext cx="11322122" cy="6203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CLOUD COMPUTING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Cloud computing is all about on demand self service.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Internet is must.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Security threats may happen. Since the data is stored at the server end. Cyber attacks possibility is there.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Infrastructure as a Service(IaaS)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Platform as a Service(PaaS)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Software as a Service(SaaS)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Low cost i.e. Cost Effective.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Pay as much as used and needed.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613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5820B2-9276-E7E1-3135-B6E00E08844B}"/>
              </a:ext>
            </a:extLst>
          </p:cNvPr>
          <p:cNvSpPr txBox="1"/>
          <p:nvPr/>
        </p:nvSpPr>
        <p:spPr>
          <a:xfrm>
            <a:off x="760287" y="606176"/>
            <a:ext cx="10561833" cy="5926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Case study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Git Fork and pull request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Docker, Maven installation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DevOps case work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Microsoft Azure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7080991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3248</TotalTime>
  <Words>1671</Words>
  <Application>Microsoft Office PowerPoint</Application>
  <PresentationFormat>Widescreen</PresentationFormat>
  <Paragraphs>436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Trade Gothic Next Cond</vt:lpstr>
      <vt:lpstr>Trade Gothic Next Light</vt:lpstr>
      <vt:lpstr>LimelightVTI</vt:lpstr>
      <vt:lpstr>JOURNEY 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ANALYSIS AND AGILE</dc:title>
  <dc:creator>K U, Harshitha SBOBNG-PTIY/FAA</dc:creator>
  <cp:lastModifiedBy>K U, Harshitha SBOBNG-PTIY/FAA</cp:lastModifiedBy>
  <cp:revision>13</cp:revision>
  <dcterms:created xsi:type="dcterms:W3CDTF">2023-08-21T15:41:21Z</dcterms:created>
  <dcterms:modified xsi:type="dcterms:W3CDTF">2023-10-06T08:49:32Z</dcterms:modified>
</cp:coreProperties>
</file>